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4" r:id="rId1"/>
  </p:sldMasterIdLst>
  <p:notesMasterIdLst>
    <p:notesMasterId r:id="rId24"/>
  </p:notesMasterIdLst>
  <p:handoutMasterIdLst>
    <p:handoutMasterId r:id="rId25"/>
  </p:handoutMasterIdLst>
  <p:sldIdLst>
    <p:sldId id="256" r:id="rId2"/>
    <p:sldId id="295" r:id="rId3"/>
    <p:sldId id="279" r:id="rId4"/>
    <p:sldId id="285" r:id="rId5"/>
    <p:sldId id="298" r:id="rId6"/>
    <p:sldId id="310" r:id="rId7"/>
    <p:sldId id="299" r:id="rId8"/>
    <p:sldId id="300" r:id="rId9"/>
    <p:sldId id="297" r:id="rId10"/>
    <p:sldId id="296" r:id="rId11"/>
    <p:sldId id="307" r:id="rId12"/>
    <p:sldId id="308" r:id="rId13"/>
    <p:sldId id="301" r:id="rId14"/>
    <p:sldId id="302" r:id="rId15"/>
    <p:sldId id="304" r:id="rId16"/>
    <p:sldId id="309" r:id="rId17"/>
    <p:sldId id="305" r:id="rId18"/>
    <p:sldId id="311" r:id="rId19"/>
    <p:sldId id="312" r:id="rId20"/>
    <p:sldId id="306" r:id="rId21"/>
    <p:sldId id="313" r:id="rId22"/>
    <p:sldId id="278" r:id="rId23"/>
  </p:sldIdLst>
  <p:sldSz cx="10693400" cy="7561263"/>
  <p:notesSz cx="6797675" cy="9928225"/>
  <p:defaultTextStyle>
    <a:defPPr>
      <a:defRPr lang="ru-RU"/>
    </a:defPPr>
    <a:lvl1pPr marL="0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633531E-9C49-4DBF-B74F-AFE9150067E7}">
          <p14:sldIdLst>
            <p14:sldId id="256"/>
            <p14:sldId id="295"/>
            <p14:sldId id="279"/>
            <p14:sldId id="285"/>
            <p14:sldId id="298"/>
            <p14:sldId id="310"/>
            <p14:sldId id="299"/>
            <p14:sldId id="300"/>
            <p14:sldId id="297"/>
            <p14:sldId id="296"/>
            <p14:sldId id="307"/>
            <p14:sldId id="308"/>
            <p14:sldId id="301"/>
            <p14:sldId id="302"/>
            <p14:sldId id="304"/>
            <p14:sldId id="309"/>
            <p14:sldId id="305"/>
            <p14:sldId id="311"/>
            <p14:sldId id="312"/>
            <p14:sldId id="306"/>
            <p14:sldId id="313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C65B0A"/>
    <a:srgbClr val="BA550A"/>
    <a:srgbClr val="E4690C"/>
    <a:srgbClr val="007434"/>
    <a:srgbClr val="008E40"/>
    <a:srgbClr val="990000"/>
    <a:srgbClr val="A73119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29" autoAdjust="0"/>
  </p:normalViewPr>
  <p:slideViewPr>
    <p:cSldViewPr showGuides="1">
      <p:cViewPr>
        <p:scale>
          <a:sx n="50" d="100"/>
          <a:sy n="50" d="100"/>
        </p:scale>
        <p:origin x="-1171" y="-317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BBCDB-942A-4D9E-9767-6AAAF3F496DE}" type="datetimeFigureOut">
              <a:rPr lang="ru-RU" smtClean="0"/>
              <a:t>10.03.2021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0A9241-236C-43B0-AA59-693D6F2DADB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64637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168990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538"/>
            <a:ext cx="526415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689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67335" y="252042"/>
            <a:ext cx="10169423" cy="6653911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47530" y="5902992"/>
            <a:ext cx="10201504" cy="1468129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1764295"/>
            <a:ext cx="9089390" cy="1962652"/>
          </a:xfrm>
        </p:spPr>
        <p:txBody>
          <a:bodyPr anchor="b">
            <a:normAutofit/>
          </a:bodyPr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0" y="3920656"/>
            <a:ext cx="7485380" cy="1624271"/>
          </a:xfrm>
        </p:spPr>
        <p:txBody>
          <a:bodyPr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ru-RU" dirty="0" smtClean="0"/>
              <a:t>10/16/2020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pic>
        <p:nvPicPr>
          <p:cNvPr id="17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10/16/2020</a:t>
            </a:r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67335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10/16/2020</a:t>
            </a:r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47530" y="787431"/>
            <a:ext cx="10201504" cy="1468129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1596269"/>
            <a:ext cx="2406015" cy="494749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1596267"/>
            <a:ext cx="7039822" cy="494749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ru-RU" dirty="0" smtClean="0"/>
              <a:t>10/16/2020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67335" y="252042"/>
            <a:ext cx="10169423" cy="522231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7072143" y="4634655"/>
            <a:ext cx="3363824" cy="787247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04269" tIns="52135" rIns="104269" bIns="52135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063151" y="4493196"/>
            <a:ext cx="6484002" cy="937317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04269" tIns="52135" rIns="104269" bIns="52135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308040" y="4506729"/>
            <a:ext cx="6394499" cy="853671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104269" tIns="52135" rIns="104269" bIns="52135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6559986" y="4491968"/>
            <a:ext cx="3868522" cy="7183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104269" tIns="52135" rIns="104269" bIns="52135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47530" y="4474745"/>
            <a:ext cx="10201504" cy="1466248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104269" tIns="52135" rIns="104269" bIns="52135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954" y="2716189"/>
            <a:ext cx="9089390" cy="1680281"/>
          </a:xfrm>
        </p:spPr>
        <p:txBody>
          <a:bodyPr anchor="t">
            <a:normAutofit/>
          </a:bodyPr>
          <a:lstStyle>
            <a:lvl1pPr algn="ctr">
              <a:defRPr sz="5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60" y="1584856"/>
            <a:ext cx="7505183" cy="1036174"/>
          </a:xfrm>
        </p:spPr>
        <p:txBody>
          <a:bodyPr anchor="b"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ru-RU" dirty="0" smtClean="0"/>
              <a:t>10/16/2020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10691813" cy="75586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ru-RU" dirty="0" smtClean="0"/>
              <a:t>10/16/2020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91313" y="2953933"/>
            <a:ext cx="4469841" cy="38007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32247" y="2953933"/>
            <a:ext cx="4469841" cy="38007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1314" y="2952745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>
                <a:solidFill>
                  <a:schemeClr val="tx2"/>
                </a:solidFill>
                <a:latin typeface="+mj-lt"/>
              </a:defRPr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105" y="3780634"/>
            <a:ext cx="4467342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5813" y="2952745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 i="0">
                <a:solidFill>
                  <a:schemeClr val="tx2"/>
                </a:solidFill>
                <a:latin typeface="+mj-lt"/>
              </a:defRPr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100" y="3780634"/>
            <a:ext cx="4469841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10/16/2020</a:t>
            </a:r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10/16/2020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67335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47530" y="787429"/>
            <a:ext cx="10201504" cy="1466248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10/16/2020</a:t>
            </a:r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67335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10/16/2020</a:t>
            </a:r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340" y="3948660"/>
            <a:ext cx="3920913" cy="2100352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84"/>
              </a:spcAft>
              <a:buNone/>
              <a:defRPr sz="2100">
                <a:solidFill>
                  <a:schemeClr val="tx2"/>
                </a:solidFill>
              </a:defRPr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47530" y="787431"/>
            <a:ext cx="10201504" cy="1468129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069340" y="2520422"/>
            <a:ext cx="3920913" cy="1381191"/>
          </a:xfrm>
        </p:spPr>
        <p:txBody>
          <a:bodyPr anchor="b">
            <a:noAutofit/>
          </a:bodyPr>
          <a:lstStyle>
            <a:lvl1pPr algn="l">
              <a:defRPr sz="37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0211" y="2016337"/>
            <a:ext cx="4565600" cy="4200702"/>
          </a:xfrm>
        </p:spPr>
        <p:txBody>
          <a:bodyPr anchor="ctr"/>
          <a:lstStyle>
            <a:lvl1pPr>
              <a:buClr>
                <a:schemeClr val="bg1"/>
              </a:buClr>
              <a:defRPr sz="25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3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21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tx2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67335" y="252042"/>
            <a:ext cx="10169423" cy="6653911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47530" y="5902992"/>
            <a:ext cx="10201504" cy="1468129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0056" y="373396"/>
            <a:ext cx="4458677" cy="2679115"/>
          </a:xfrm>
        </p:spPr>
        <p:txBody>
          <a:bodyPr anchor="b">
            <a:normAutofit/>
          </a:bodyPr>
          <a:lstStyle>
            <a:lvl1pPr algn="l"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93248" y="3071182"/>
            <a:ext cx="4465485" cy="266978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10/16/2020</a:t>
            </a:r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80228" y="1512255"/>
            <a:ext cx="4170426" cy="3226139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700">
                <a:solidFill>
                  <a:schemeClr val="bg1"/>
                </a:solidFill>
              </a:defRPr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67335" y="252043"/>
            <a:ext cx="10169423" cy="272205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47530" y="1851648"/>
            <a:ext cx="10201504" cy="1466248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670" y="373022"/>
            <a:ext cx="9624060" cy="1381191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38627" y="6891099"/>
            <a:ext cx="4428324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10/16/2020</a:t>
            </a:r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452" y="6891099"/>
            <a:ext cx="4428325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67358" y="6891097"/>
            <a:ext cx="1358691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9834" y="2949827"/>
            <a:ext cx="8663634" cy="3804552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50" r:id="rId12"/>
    <p:sldLayoutId id="2147483661" r:id="rId13"/>
  </p:sldLayoutIdLst>
  <p:hf sldNum="0" hdr="0" ftr="0" dt="0"/>
  <p:txStyles>
    <p:titleStyle>
      <a:lvl1pPr algn="ctr" defTabSz="1042688" rtl="0" eaLnBrk="1" latinLnBrk="0" hangingPunct="1">
        <a:spcBef>
          <a:spcPct val="0"/>
        </a:spcBef>
        <a:buNone/>
        <a:defRPr sz="50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12807" indent="-312807" algn="l" defTabSz="1042688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700" kern="1200">
          <a:solidFill>
            <a:schemeClr val="tx2"/>
          </a:solidFill>
          <a:latin typeface="+mn-lt"/>
          <a:ea typeface="+mn-ea"/>
          <a:cs typeface="+mn-cs"/>
        </a:defRPr>
      </a:lvl1pPr>
      <a:lvl2pPr marL="657111" indent="-312807" algn="l" defTabSz="1042688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500" kern="1200">
          <a:solidFill>
            <a:schemeClr val="tx2"/>
          </a:solidFill>
          <a:latin typeface="+mn-lt"/>
          <a:ea typeface="+mn-ea"/>
          <a:cs typeface="+mn-cs"/>
        </a:defRPr>
      </a:lvl2pPr>
      <a:lvl3pPr marL="975710" indent="-260672" algn="l" defTabSz="1042688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300" kern="1200">
          <a:solidFill>
            <a:schemeClr val="tx2"/>
          </a:solidFill>
          <a:latin typeface="+mn-lt"/>
          <a:ea typeface="+mn-ea"/>
          <a:cs typeface="+mn-cs"/>
        </a:defRPr>
      </a:lvl3pPr>
      <a:lvl4pPr marL="1303360" indent="-260672" algn="l" defTabSz="1042688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100" kern="1200">
          <a:solidFill>
            <a:schemeClr val="tx2"/>
          </a:solidFill>
          <a:latin typeface="+mn-lt"/>
          <a:ea typeface="+mn-ea"/>
          <a:cs typeface="+mn-cs"/>
        </a:defRPr>
      </a:lvl4pPr>
      <a:lvl5pPr marL="1668301" indent="-260672" algn="l" defTabSz="1042688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033241" indent="-260672" algn="l" defTabSz="1042688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398183" indent="-260672" algn="l" defTabSz="1042688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763124" indent="-260672" algn="l" defTabSz="1042688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3128064" indent="-260672" algn="l" defTabSz="1042688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microsoft.com/office/2007/relationships/hdphoto" Target="../media/hdphoto22.wdp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microsoft.com/office/2007/relationships/hdphoto" Target="../media/hdphoto28.wdp"/><Relationship Id="rId3" Type="http://schemas.microsoft.com/office/2007/relationships/hdphoto" Target="../media/hdphoto23.wdp"/><Relationship Id="rId7" Type="http://schemas.microsoft.com/office/2007/relationships/hdphoto" Target="../media/hdphoto25.wdp"/><Relationship Id="rId12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microsoft.com/office/2007/relationships/hdphoto" Target="../media/hdphoto27.wdp"/><Relationship Id="rId5" Type="http://schemas.microsoft.com/office/2007/relationships/hdphoto" Target="../media/hdphoto24.wdp"/><Relationship Id="rId15" Type="http://schemas.microsoft.com/office/2007/relationships/hdphoto" Target="../media/hdphoto29.wdp"/><Relationship Id="rId10" Type="http://schemas.openxmlformats.org/officeDocument/2006/relationships/image" Target="../media/image42.png"/><Relationship Id="rId4" Type="http://schemas.openxmlformats.org/officeDocument/2006/relationships/image" Target="../media/image39.png"/><Relationship Id="rId9" Type="http://schemas.microsoft.com/office/2007/relationships/hdphoto" Target="../media/hdphoto26.wdp"/><Relationship Id="rId1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microsoft.com/office/2007/relationships/hdphoto" Target="../media/hdphoto30.wdp"/><Relationship Id="rId7" Type="http://schemas.microsoft.com/office/2007/relationships/hdphoto" Target="../media/hdphoto32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microsoft.com/office/2007/relationships/hdphoto" Target="../media/hdphoto31.wdp"/><Relationship Id="rId4" Type="http://schemas.openxmlformats.org/officeDocument/2006/relationships/image" Target="../media/image46.png"/><Relationship Id="rId9" Type="http://schemas.microsoft.com/office/2007/relationships/hdphoto" Target="../media/hdphoto3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4" Type="http://schemas.microsoft.com/office/2007/relationships/hdphoto" Target="../media/hdphoto3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microsoft.com/office/2007/relationships/hdphoto" Target="../media/hdphoto39.wdp"/><Relationship Id="rId3" Type="http://schemas.microsoft.com/office/2007/relationships/hdphoto" Target="../media/hdphoto35.wdp"/><Relationship Id="rId7" Type="http://schemas.microsoft.com/office/2007/relationships/hdphoto" Target="../media/hdphoto37.wdp"/><Relationship Id="rId12" Type="http://schemas.openxmlformats.org/officeDocument/2006/relationships/image" Target="../media/image61.png"/><Relationship Id="rId17" Type="http://schemas.microsoft.com/office/2007/relationships/hdphoto" Target="../media/hdphoto41.wdp"/><Relationship Id="rId2" Type="http://schemas.openxmlformats.org/officeDocument/2006/relationships/image" Target="../media/image55.png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11" Type="http://schemas.openxmlformats.org/officeDocument/2006/relationships/image" Target="../media/image60.jpeg"/><Relationship Id="rId5" Type="http://schemas.microsoft.com/office/2007/relationships/hdphoto" Target="../media/hdphoto36.wdp"/><Relationship Id="rId15" Type="http://schemas.microsoft.com/office/2007/relationships/hdphoto" Target="../media/hdphoto40.wdp"/><Relationship Id="rId10" Type="http://schemas.microsoft.com/office/2007/relationships/hdphoto" Target="../media/hdphoto38.wdp"/><Relationship Id="rId4" Type="http://schemas.openxmlformats.org/officeDocument/2006/relationships/image" Target="../media/image56.png"/><Relationship Id="rId9" Type="http://schemas.openxmlformats.org/officeDocument/2006/relationships/image" Target="../media/image59.png"/><Relationship Id="rId14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2.wdp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5" Type="http://schemas.microsoft.com/office/2007/relationships/hdphoto" Target="../media/hdphoto43.wdp"/><Relationship Id="rId4" Type="http://schemas.openxmlformats.org/officeDocument/2006/relationships/image" Target="../media/image6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Relationship Id="rId6" Type="http://schemas.microsoft.com/office/2007/relationships/hdphoto" Target="../media/hdphoto45.wdp"/><Relationship Id="rId5" Type="http://schemas.openxmlformats.org/officeDocument/2006/relationships/image" Target="../media/image68.png"/><Relationship Id="rId4" Type="http://schemas.microsoft.com/office/2007/relationships/hdphoto" Target="../media/hdphoto44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47.wdp"/><Relationship Id="rId3" Type="http://schemas.openxmlformats.org/officeDocument/2006/relationships/image" Target="../media/image71.png"/><Relationship Id="rId7" Type="http://schemas.openxmlformats.org/officeDocument/2006/relationships/image" Target="../media/image74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Relationship Id="rId6" Type="http://schemas.microsoft.com/office/2007/relationships/hdphoto" Target="../media/hdphoto46.wdp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9" Type="http://schemas.openxmlformats.org/officeDocument/2006/relationships/image" Target="../media/image7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12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10.wdp"/><Relationship Id="rId5" Type="http://schemas.openxmlformats.org/officeDocument/2006/relationships/image" Target="../media/image21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microsoft.com/office/2007/relationships/hdphoto" Target="../media/hdphoto14.wdp"/><Relationship Id="rId4" Type="http://schemas.openxmlformats.org/officeDocument/2006/relationships/image" Target="../media/image25.png"/><Relationship Id="rId9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microsoft.com/office/2007/relationships/hdphoto" Target="../media/hdphoto17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microsoft.com/office/2007/relationships/hdphoto" Target="../media/hdphoto16.wdp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7" Type="http://schemas.microsoft.com/office/2007/relationships/hdphoto" Target="../media/hdphoto20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microsoft.com/office/2007/relationships/hdphoto" Target="../media/hdphoto19.wdp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4428703"/>
            <a:ext cx="9089390" cy="79208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990000"/>
                </a:solidFill>
              </a:rPr>
              <a:t>Электронные сервисы ФНС России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90316" y="5364807"/>
            <a:ext cx="7199074" cy="1932323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-Italic"/>
                <a:cs typeface="Amiri" panose="00000500000000000000" pitchFamily="2" charset="-78"/>
              </a:rPr>
              <a:t>Лобков Сергей </a:t>
            </a:r>
            <a:r>
              <a:rPr lang="ru-RU" sz="2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-Italic"/>
                <a:cs typeface="Amiri" panose="00000500000000000000" pitchFamily="2" charset="-78"/>
              </a:rPr>
              <a:t>Л</a:t>
            </a:r>
            <a:r>
              <a:rPr lang="ru-RU" sz="2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-Italic"/>
                <a:cs typeface="Amiri" panose="00000500000000000000" pitchFamily="2" charset="-78"/>
              </a:rPr>
              <a:t>еонидович</a:t>
            </a:r>
          </a:p>
          <a:p>
            <a:r>
              <a:rPr lang="ru-RU" sz="2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-Italic"/>
                <a:cs typeface="Amiri" panose="00000500000000000000" pitchFamily="2" charset="-78"/>
              </a:rPr>
              <a:t>Начальник отдела работы с налогоплательщиками</a:t>
            </a:r>
            <a:endParaRPr lang="en-US" sz="2200" dirty="0" smtClean="0">
              <a:solidFill>
                <a:schemeClr val="accent1">
                  <a:lumMod val="40000"/>
                  <a:lumOff val="60000"/>
                </a:schemeClr>
              </a:solidFill>
              <a:latin typeface="Calibri-Italic"/>
              <a:cs typeface="Amiri" panose="00000500000000000000" pitchFamily="2" charset="-78"/>
            </a:endParaRPr>
          </a:p>
          <a:p>
            <a:r>
              <a:rPr lang="ru-RU" sz="2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-Italic"/>
                <a:cs typeface="Amiri" panose="00000500000000000000" pitchFamily="2" charset="-78"/>
              </a:rPr>
              <a:t>11 </a:t>
            </a:r>
            <a:r>
              <a:rPr lang="ru-RU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-Italic"/>
                <a:cs typeface="Amiri" panose="00000500000000000000" pitchFamily="2" charset="-78"/>
              </a:rPr>
              <a:t>марта 2021 года</a:t>
            </a:r>
          </a:p>
          <a:p>
            <a:r>
              <a:rPr lang="ru-RU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-Italic"/>
                <a:cs typeface="Amiri" panose="00000500000000000000" pitchFamily="2" charset="-78"/>
              </a:rPr>
              <a:t>г. Кемерово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4213" y="2556495"/>
            <a:ext cx="8928993" cy="1368152"/>
          </a:xfrm>
          <a:prstGeom prst="rect">
            <a:avLst/>
          </a:prstGeom>
        </p:spPr>
        <p:txBody>
          <a:bodyPr vert="horz" wrap="square" lIns="104269" tIns="52135" rIns="104269" bIns="52135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9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УПРАВЛЕНИЕ ФЕДЕРАЛЬНОЙ НАЛОГОВОЙ СЛУЖБЫ ПО КЕМЕРОВСКОЙ ОБЛАСТИ - КУЗБАССУ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82206" y="373024"/>
            <a:ext cx="9276526" cy="1031345"/>
          </a:xfrm>
        </p:spPr>
        <p:txBody>
          <a:bodyPr>
            <a:normAutofit/>
          </a:bodyPr>
          <a:lstStyle/>
          <a:p>
            <a:pPr algn="l"/>
            <a:r>
              <a:rPr lang="ru-RU" sz="4400" b="1" i="1" dirty="0">
                <a:solidFill>
                  <a:srgbClr val="005AAA"/>
                </a:solidFill>
                <a:latin typeface="Calibri-Italic"/>
              </a:rPr>
              <a:t>Личный кабинет ИП</a:t>
            </a:r>
            <a:endParaRPr lang="ru-RU" sz="4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40" y="1895718"/>
            <a:ext cx="5252794" cy="4752528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58936" y="1260351"/>
            <a:ext cx="4900334" cy="5693834"/>
          </a:xfrm>
          <a:prstGeom prst="rect">
            <a:avLst/>
          </a:prstGeom>
        </p:spPr>
        <p:txBody>
          <a:bodyPr wrap="square" lIns="91408" tIns="45704" rIns="91408" bIns="45704">
            <a:spAutoFit/>
          </a:bodyPr>
          <a:lstStyle/>
          <a:p>
            <a:r>
              <a:rPr lang="ru-RU" sz="1800" dirty="0">
                <a:solidFill>
                  <a:srgbClr val="17375E"/>
                </a:solidFill>
                <a:latin typeface="ArialMT"/>
              </a:rPr>
              <a:t>Для доступ к сервису можно использовать</a:t>
            </a:r>
            <a:r>
              <a:rPr lang="ru-RU" sz="1800" dirty="0">
                <a:solidFill>
                  <a:srgbClr val="17375E"/>
                </a:solidFill>
                <a:latin typeface="Arial"/>
              </a:rPr>
              <a:t>:</a:t>
            </a:r>
          </a:p>
          <a:p>
            <a:endParaRPr lang="ru-RU" sz="1000" dirty="0">
              <a:solidFill>
                <a:srgbClr val="17375E"/>
              </a:solidFill>
              <a:latin typeface="Arial"/>
            </a:endParaRPr>
          </a:p>
          <a:p>
            <a:r>
              <a:rPr lang="ru-RU" sz="1800" dirty="0">
                <a:solidFill>
                  <a:srgbClr val="17375E"/>
                </a:solidFill>
                <a:latin typeface="Arial"/>
              </a:rPr>
              <a:t>-</a:t>
            </a:r>
            <a:r>
              <a:rPr lang="ru-RU" sz="1800" b="1" dirty="0">
                <a:solidFill>
                  <a:srgbClr val="17375E"/>
                </a:solidFill>
                <a:latin typeface="Arial-BoldMT"/>
              </a:rPr>
              <a:t>логин и пароль</a:t>
            </a:r>
            <a:r>
              <a:rPr lang="ru-RU" sz="1800" dirty="0">
                <a:solidFill>
                  <a:srgbClr val="17375E"/>
                </a:solidFill>
                <a:latin typeface="Arial"/>
              </a:rPr>
              <a:t>, </a:t>
            </a:r>
            <a:r>
              <a:rPr lang="ru-RU" sz="1800" dirty="0">
                <a:solidFill>
                  <a:srgbClr val="17375E"/>
                </a:solidFill>
                <a:latin typeface="ArialMT"/>
              </a:rPr>
              <a:t>полученные в инспекции, в том числе для входа в Личный кабинет</a:t>
            </a:r>
          </a:p>
          <a:p>
            <a:r>
              <a:rPr lang="ru-RU" sz="1800" dirty="0">
                <a:solidFill>
                  <a:srgbClr val="17375E"/>
                </a:solidFill>
                <a:latin typeface="ArialMT"/>
              </a:rPr>
              <a:t>налогоплательщика для физических лиц</a:t>
            </a:r>
          </a:p>
          <a:p>
            <a:endParaRPr lang="ru-RU" sz="1000" dirty="0">
              <a:solidFill>
                <a:srgbClr val="17375E"/>
              </a:solidFill>
              <a:latin typeface="ArialMT"/>
            </a:endParaRPr>
          </a:p>
          <a:p>
            <a:r>
              <a:rPr lang="ru-RU" sz="1800" dirty="0">
                <a:solidFill>
                  <a:srgbClr val="17375E"/>
                </a:solidFill>
                <a:latin typeface="Arial"/>
              </a:rPr>
              <a:t>-</a:t>
            </a:r>
            <a:r>
              <a:rPr lang="ru-RU" sz="1800" b="1" dirty="0">
                <a:solidFill>
                  <a:srgbClr val="17375E"/>
                </a:solidFill>
                <a:latin typeface="Arial-BoldMT"/>
              </a:rPr>
              <a:t>учетную запись ЕСИА </a:t>
            </a:r>
            <a:r>
              <a:rPr lang="ru-RU" sz="1800" dirty="0">
                <a:solidFill>
                  <a:srgbClr val="17375E"/>
                </a:solidFill>
                <a:latin typeface="ArialMT"/>
              </a:rPr>
              <a:t>Единого портала</a:t>
            </a:r>
          </a:p>
          <a:p>
            <a:r>
              <a:rPr lang="ru-RU" sz="1800" dirty="0">
                <a:solidFill>
                  <a:srgbClr val="17375E"/>
                </a:solidFill>
                <a:latin typeface="ArialMT"/>
              </a:rPr>
              <a:t>государственных и муниципальных услуг</a:t>
            </a:r>
            <a:r>
              <a:rPr lang="ru-RU" sz="1800" dirty="0">
                <a:solidFill>
                  <a:srgbClr val="17375E"/>
                </a:solidFill>
                <a:latin typeface="Arial"/>
              </a:rPr>
              <a:t>.</a:t>
            </a:r>
          </a:p>
          <a:p>
            <a:r>
              <a:rPr lang="ru-RU" sz="1800" i="1" dirty="0">
                <a:solidFill>
                  <a:srgbClr val="17375E"/>
                </a:solidFill>
                <a:latin typeface="Arial-ItalicMT"/>
              </a:rPr>
              <a:t>Учетная запись должна быть  подтверждена лично в одном из уполномоченных центров регистрации</a:t>
            </a:r>
          </a:p>
          <a:p>
            <a:endParaRPr lang="ru-RU" sz="1000" i="1" dirty="0">
              <a:solidFill>
                <a:srgbClr val="17375E"/>
              </a:solidFill>
              <a:latin typeface="Arial-ItalicMT"/>
            </a:endParaRPr>
          </a:p>
          <a:p>
            <a:r>
              <a:rPr lang="ru-RU" sz="1800" dirty="0">
                <a:solidFill>
                  <a:srgbClr val="17375E"/>
                </a:solidFill>
                <a:latin typeface="Arial"/>
              </a:rPr>
              <a:t>-</a:t>
            </a:r>
            <a:r>
              <a:rPr lang="ru-RU" sz="1800" b="1" dirty="0">
                <a:solidFill>
                  <a:srgbClr val="17375E"/>
                </a:solidFill>
                <a:latin typeface="Arial-BoldMT"/>
              </a:rPr>
              <a:t>усиленную квалифицированную электронную подпись</a:t>
            </a:r>
            <a:r>
              <a:rPr lang="ru-RU" sz="1800" dirty="0">
                <a:solidFill>
                  <a:srgbClr val="17375E"/>
                </a:solidFill>
                <a:latin typeface="Arial"/>
              </a:rPr>
              <a:t>. </a:t>
            </a:r>
          </a:p>
          <a:p>
            <a:r>
              <a:rPr lang="ru-RU" sz="1800" i="1" dirty="0">
                <a:solidFill>
                  <a:srgbClr val="17375E"/>
                </a:solidFill>
                <a:latin typeface="Arial-ItalicMT"/>
              </a:rPr>
              <a:t>Сертификат ключа квалифицированной электронной подписи получают в удостоверяющих центрах,</a:t>
            </a:r>
          </a:p>
          <a:p>
            <a:r>
              <a:rPr lang="ru-RU" sz="1800" i="1" dirty="0">
                <a:solidFill>
                  <a:srgbClr val="17375E"/>
                </a:solidFill>
                <a:latin typeface="Arial-ItalicMT"/>
              </a:rPr>
              <a:t>аккредитованных в </a:t>
            </a:r>
            <a:r>
              <a:rPr lang="ru-RU" sz="1800" i="1" dirty="0" err="1">
                <a:solidFill>
                  <a:srgbClr val="17375E"/>
                </a:solidFill>
                <a:latin typeface="Arial-ItalicMT"/>
              </a:rPr>
              <a:t>Минкомсвязи</a:t>
            </a:r>
            <a:r>
              <a:rPr lang="ru-RU" sz="1800" i="1" dirty="0">
                <a:solidFill>
                  <a:srgbClr val="17375E"/>
                </a:solidFill>
                <a:latin typeface="Arial-ItalicMT"/>
              </a:rPr>
              <a:t> России</a:t>
            </a:r>
          </a:p>
          <a:p>
            <a:endParaRPr lang="ru-RU" sz="1000" i="1" dirty="0">
              <a:solidFill>
                <a:srgbClr val="17375E"/>
              </a:solidFill>
              <a:latin typeface="Arial-ItalicMT"/>
            </a:endParaRPr>
          </a:p>
          <a:p>
            <a:r>
              <a:rPr lang="ru-RU" sz="1800" i="1" dirty="0">
                <a:solidFill>
                  <a:srgbClr val="F11414"/>
                </a:solidFill>
                <a:latin typeface="Arial-ItalicMT"/>
              </a:rPr>
              <a:t>Все функции сервиса доступны </a:t>
            </a:r>
          </a:p>
          <a:p>
            <a:r>
              <a:rPr lang="ru-RU" sz="1800" i="1" dirty="0">
                <a:solidFill>
                  <a:srgbClr val="F11414"/>
                </a:solidFill>
                <a:latin typeface="Arial-ItalicMT"/>
              </a:rPr>
              <a:t>только при использовании </a:t>
            </a:r>
          </a:p>
          <a:p>
            <a:r>
              <a:rPr lang="ru-RU" sz="1800" i="1" dirty="0">
                <a:solidFill>
                  <a:srgbClr val="F11414"/>
                </a:solidFill>
                <a:latin typeface="Arial-ItalicMT"/>
              </a:rPr>
              <a:t>электронной подписи</a:t>
            </a:r>
            <a:endParaRPr lang="ru-RU" sz="1800" dirty="0"/>
          </a:p>
        </p:txBody>
      </p:sp>
      <p:sp>
        <p:nvSpPr>
          <p:cNvPr id="2" name="TextBox 1"/>
          <p:cNvSpPr txBox="1"/>
          <p:nvPr/>
        </p:nvSpPr>
        <p:spPr>
          <a:xfrm>
            <a:off x="4122566" y="6012813"/>
            <a:ext cx="304827" cy="661687"/>
          </a:xfrm>
          <a:prstGeom prst="rect">
            <a:avLst/>
          </a:prstGeom>
          <a:noFill/>
        </p:spPr>
        <p:txBody>
          <a:bodyPr wrap="none" lIns="91408" tIns="45704" rIns="91408" bIns="45704" rtlCol="0">
            <a:spAutoFit/>
          </a:bodyPr>
          <a:lstStyle/>
          <a:p>
            <a:r>
              <a:rPr lang="ru-RU" sz="3700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7500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57" y="1044329"/>
            <a:ext cx="9971632" cy="62250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924" y="367824"/>
            <a:ext cx="754607" cy="7090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285" y="516797"/>
            <a:ext cx="8034233" cy="3115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006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254" y="437833"/>
            <a:ext cx="2861091" cy="497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749" y="967412"/>
            <a:ext cx="8156498" cy="362511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5414" y="3564609"/>
            <a:ext cx="1885950" cy="3876675"/>
          </a:xfrm>
          <a:prstGeom prst="rect">
            <a:avLst/>
          </a:prstGeom>
          <a:ln w="1587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779" y="4581541"/>
            <a:ext cx="2088233" cy="2691299"/>
          </a:xfrm>
          <a:prstGeom prst="rect">
            <a:avLst/>
          </a:prstGeom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492" y="4564080"/>
            <a:ext cx="2095499" cy="2790825"/>
          </a:xfrm>
          <a:prstGeom prst="rect">
            <a:avLst/>
          </a:prstGeom>
          <a:ln w="222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58" y="326873"/>
            <a:ext cx="770909" cy="720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трелка вниз 1"/>
          <p:cNvSpPr/>
          <p:nvPr/>
        </p:nvSpPr>
        <p:spPr>
          <a:xfrm rot="5400000">
            <a:off x="2965297" y="5762022"/>
            <a:ext cx="484632" cy="330336"/>
          </a:xfrm>
          <a:prstGeom prst="downArrow">
            <a:avLst/>
          </a:prstGeom>
          <a:solidFill>
            <a:srgbClr val="E4690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07" y="4581539"/>
            <a:ext cx="1972785" cy="2792527"/>
          </a:xfrm>
          <a:prstGeom prst="rect">
            <a:avLst/>
          </a:prstGeom>
          <a:noFill/>
          <a:ln w="222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55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38190" y="468265"/>
            <a:ext cx="9721079" cy="584743"/>
          </a:xfrm>
          <a:prstGeom prst="rect">
            <a:avLst/>
          </a:prstGeom>
        </p:spPr>
        <p:txBody>
          <a:bodyPr wrap="square" lIns="91408" tIns="45704" rIns="91408" bIns="45704">
            <a:spAutoFit/>
          </a:bodyPr>
          <a:lstStyle/>
          <a:p>
            <a:r>
              <a:rPr lang="ru-RU" sz="3200" b="1" i="1" dirty="0">
                <a:solidFill>
                  <a:srgbClr val="005AAA"/>
                </a:solidFill>
                <a:latin typeface="Calibri-Italic"/>
              </a:rPr>
              <a:t>Личный кабинет ИП – мобильное приложение</a:t>
            </a:r>
            <a:endParaRPr lang="ru-RU" sz="3200" b="1" dirty="0"/>
          </a:p>
        </p:txBody>
      </p:sp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498" y="1297259"/>
            <a:ext cx="2405221" cy="5449442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948" y="1297262"/>
            <a:ext cx="2374957" cy="5449441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578" y="1297261"/>
            <a:ext cx="2416344" cy="5449441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61" y="1297260"/>
            <a:ext cx="2506671" cy="5449440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5976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38190" y="396257"/>
            <a:ext cx="9577064" cy="1200312"/>
          </a:xfrm>
          <a:prstGeom prst="rect">
            <a:avLst/>
          </a:prstGeom>
        </p:spPr>
        <p:txBody>
          <a:bodyPr wrap="square" lIns="91408" tIns="45704" rIns="91408" bIns="4570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5AAA"/>
                </a:solidFill>
                <a:latin typeface="Calibri-Bold"/>
              </a:rPr>
              <a:t>Сервис регистрации ИП прямо из мобильного приложения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5AAA"/>
                </a:solidFill>
                <a:latin typeface="Calibri-Bold"/>
              </a:rPr>
              <a:t>«Личный кабинет индивидуального предпринимателя»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959" y="1536954"/>
            <a:ext cx="2124075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247" y="3413376"/>
            <a:ext cx="8097358" cy="3672408"/>
          </a:xfrm>
          <a:prstGeom prst="rect">
            <a:avLst/>
          </a:prstGeom>
          <a:noFill/>
          <a:ln w="222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962324" y="2124447"/>
            <a:ext cx="5112568" cy="64807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r>
              <a:rPr lang="ru-RU" dirty="0"/>
              <a:t>Преимущества сервиса</a:t>
            </a:r>
          </a:p>
        </p:txBody>
      </p:sp>
    </p:spTree>
    <p:extLst>
      <p:ext uri="{BB962C8B-B14F-4D97-AF65-F5344CB8AC3E}">
        <p14:creationId xmlns:p14="http://schemas.microsoft.com/office/powerpoint/2010/main" val="302715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38189" y="540272"/>
            <a:ext cx="9505056" cy="584743"/>
          </a:xfrm>
          <a:prstGeom prst="rect">
            <a:avLst/>
          </a:prstGeom>
        </p:spPr>
        <p:txBody>
          <a:bodyPr wrap="square" lIns="91408" tIns="45704" rIns="91408" bIns="45704">
            <a:spAutoFit/>
          </a:bodyPr>
          <a:lstStyle/>
          <a:p>
            <a:pPr algn="ctr"/>
            <a:r>
              <a:rPr lang="ru-RU" sz="3200" b="1" i="1" dirty="0">
                <a:solidFill>
                  <a:srgbClr val="005AAA"/>
                </a:solidFill>
                <a:latin typeface="Calibri-Italic"/>
              </a:rPr>
              <a:t>Личный кабинет самозанятого гражданина</a:t>
            </a:r>
            <a:endParaRPr lang="ru-RU" sz="32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48" y="1289663"/>
            <a:ext cx="252495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849" y="1271210"/>
            <a:ext cx="2590017" cy="529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621" y="1260351"/>
            <a:ext cx="2527899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998" y="1260352"/>
            <a:ext cx="2517731" cy="531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7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34" y="854451"/>
            <a:ext cx="6102705" cy="2041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916" y="397000"/>
            <a:ext cx="2620990" cy="24925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34" y="366913"/>
            <a:ext cx="6102705" cy="52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733" y="2587286"/>
            <a:ext cx="636962" cy="23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4" y="2956546"/>
            <a:ext cx="5695950" cy="1676400"/>
          </a:xfrm>
          <a:prstGeom prst="rect">
            <a:avLst/>
          </a:prstGeom>
          <a:ln w="22225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8134" y="366910"/>
            <a:ext cx="6102705" cy="2528614"/>
          </a:xfrm>
          <a:prstGeom prst="rect">
            <a:avLst/>
          </a:prstGeom>
          <a:noFill/>
          <a:ln w="222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pic>
        <p:nvPicPr>
          <p:cNvPr id="12" name="Picture 2" descr=" 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67" y="4779764"/>
            <a:ext cx="3831415" cy="253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424" y="3996657"/>
            <a:ext cx="5544616" cy="2169632"/>
          </a:xfrm>
          <a:prstGeom prst="rect">
            <a:avLst/>
          </a:prstGeom>
          <a:ln w="22225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646" y="5661891"/>
            <a:ext cx="5551861" cy="1656185"/>
          </a:xfrm>
          <a:prstGeom prst="rect">
            <a:avLst/>
          </a:prstGeom>
          <a:ln w="22225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100" y="7047416"/>
            <a:ext cx="1115566" cy="196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трелка вниз 1"/>
          <p:cNvSpPr/>
          <p:nvPr/>
        </p:nvSpPr>
        <p:spPr>
          <a:xfrm>
            <a:off x="5591609" y="2838110"/>
            <a:ext cx="360040" cy="315059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396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21" y="291480"/>
            <a:ext cx="8528740" cy="609406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478" y="1836415"/>
            <a:ext cx="7262424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450156" y="4212679"/>
            <a:ext cx="1584176" cy="1872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330478" y="1836415"/>
            <a:ext cx="7128792" cy="5445224"/>
          </a:xfrm>
          <a:prstGeom prst="wedgeRectCallout">
            <a:avLst>
              <a:gd name="adj1" fmla="val -67330"/>
              <a:gd name="adj2" fmla="val 13522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4948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246" y="324247"/>
            <a:ext cx="8700751" cy="331236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6" y="2268463"/>
            <a:ext cx="6652568" cy="326247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334" y="4682235"/>
            <a:ext cx="8363701" cy="2592288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Стрелка вниз 4"/>
          <p:cNvSpPr/>
          <p:nvPr/>
        </p:nvSpPr>
        <p:spPr>
          <a:xfrm>
            <a:off x="6498828" y="4284687"/>
            <a:ext cx="288032" cy="360040"/>
          </a:xfrm>
          <a:prstGeom prst="downArrow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4977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8" y="437079"/>
            <a:ext cx="9942741" cy="675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904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6" y="239638"/>
            <a:ext cx="9793088" cy="7150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4986660" y="3492599"/>
            <a:ext cx="1872208" cy="6480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5400000">
            <a:off x="7141762" y="3409238"/>
            <a:ext cx="484632" cy="7623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10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73" y="5101299"/>
            <a:ext cx="24955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829" y="2268463"/>
            <a:ext cx="3864281" cy="2160240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556" y="327049"/>
            <a:ext cx="5543032" cy="1740858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51" y="327049"/>
            <a:ext cx="4423407" cy="4774252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852" y="1692401"/>
            <a:ext cx="4827088" cy="5624222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940" y="4644727"/>
            <a:ext cx="2872291" cy="2303922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9491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0196" y="324247"/>
            <a:ext cx="9433048" cy="792088"/>
          </a:xfrm>
        </p:spPr>
        <p:txBody>
          <a:bodyPr>
            <a:noAutofit/>
          </a:bodyPr>
          <a:lstStyle/>
          <a:p>
            <a:r>
              <a:rPr lang="ru-RU" sz="2500" b="1" i="1" dirty="0" smtClean="0">
                <a:solidFill>
                  <a:srgbClr val="005AA9"/>
                </a:solidFill>
                <a:latin typeface="Calibri-Italic"/>
              </a:rPr>
              <a:t>Внедрение и модернизация интерактивных сервисов ФНС России</a:t>
            </a:r>
            <a:endParaRPr lang="ru-RU" sz="2500" b="1" i="1" dirty="0">
              <a:solidFill>
                <a:srgbClr val="005AA9"/>
              </a:solidFill>
              <a:latin typeface="Calibri-Italic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6140" y="1116335"/>
            <a:ext cx="5040560" cy="738631"/>
          </a:xfrm>
          <a:prstGeom prst="rect">
            <a:avLst/>
          </a:prstGeom>
        </p:spPr>
        <p:txBody>
          <a:bodyPr wrap="square" lIns="91408" tIns="45704" rIns="91408" bIns="45704">
            <a:spAutoFit/>
          </a:bodyPr>
          <a:lstStyle/>
          <a:p>
            <a:pPr algn="ctr"/>
            <a:r>
              <a:rPr lang="ru-RU" b="1" dirty="0">
                <a:solidFill>
                  <a:srgbClr val="C65B0A"/>
                </a:solidFill>
              </a:rPr>
              <a:t>ФНС разрабатывает сервис для хранения электронных чеков</a:t>
            </a:r>
          </a:p>
        </p:txBody>
      </p:sp>
      <p:pic>
        <p:nvPicPr>
          <p:cNvPr id="5" name="Picture 2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1844574"/>
            <a:ext cx="4229629" cy="2378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30676" y="1844574"/>
            <a:ext cx="52565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latin typeface="Calibri-Italic"/>
              </a:rPr>
              <a:t>- позволит пользователю иметь полную информацию о своих покупках в одном месте, предъявлять чеки для возврата товаров или гарантийного обслуживания, участвовать в различных программах лояльности;</a:t>
            </a:r>
          </a:p>
          <a:p>
            <a:r>
              <a:rPr lang="ru-RU" sz="1800" dirty="0" smtClean="0">
                <a:latin typeface="Calibri-Italic"/>
              </a:rPr>
              <a:t>- позволит налоговым органам автоматически рассчитывать сумму налогового вычета при покупке лекарств, без заполнения декларации.</a:t>
            </a:r>
            <a:endParaRPr lang="ru-RU" sz="1800" dirty="0">
              <a:latin typeface="Calibri-Italic"/>
            </a:endParaRPr>
          </a:p>
        </p:txBody>
      </p:sp>
      <p:pic>
        <p:nvPicPr>
          <p:cNvPr id="8" name="Picture 3">
            <a:extLst>
              <a:ext uri="{FF2B5EF4-FFF2-40B4-BE49-F238E27FC236}">
                <a16:creationId xmlns="" xmlns:a16="http://schemas.microsoft.com/office/drawing/2014/main" id="{7964A345-390C-4552-BD0F-15B2B50F86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6820" y="5148783"/>
            <a:ext cx="2952328" cy="1950260"/>
          </a:xfrm>
          <a:prstGeom prst="rect">
            <a:avLst/>
          </a:prstGeom>
          <a:effectLst>
            <a:outerShdw blurRad="177800" dir="13500000" sy="23000" kx="1200000" algn="br" rotWithShape="0">
              <a:prstClr val="black">
                <a:alpha val="24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670459" y="4356695"/>
            <a:ext cx="464261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BA550A"/>
                </a:solidFill>
              </a:rPr>
              <a:t>Личный кабинет налогоплательщика </a:t>
            </a:r>
          </a:p>
          <a:p>
            <a:pPr algn="ctr"/>
            <a:r>
              <a:rPr lang="ru-RU" b="1" dirty="0" smtClean="0">
                <a:solidFill>
                  <a:srgbClr val="BA550A"/>
                </a:solidFill>
              </a:rPr>
              <a:t>физического лица</a:t>
            </a:r>
            <a:endParaRPr lang="ru-RU" b="1" dirty="0">
              <a:solidFill>
                <a:srgbClr val="BA550A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2616" y="5095359"/>
            <a:ext cx="493227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5AA9"/>
                </a:solidFill>
              </a:rPr>
              <a:t>Перспективы:</a:t>
            </a:r>
          </a:p>
          <a:p>
            <a:pPr marL="342900" indent="-342900">
              <a:buFontTx/>
              <a:buChar char="-"/>
            </a:pPr>
            <a:r>
              <a:rPr lang="ru-RU" sz="1800" dirty="0" smtClean="0">
                <a:latin typeface="Calibri-Italic"/>
              </a:rPr>
              <a:t>функционал «Семейный доступ»;</a:t>
            </a:r>
          </a:p>
          <a:p>
            <a:pPr marL="342900" indent="-342900">
              <a:buFontTx/>
              <a:buChar char="-"/>
            </a:pPr>
            <a:r>
              <a:rPr lang="ru-RU" sz="1800" dirty="0" smtClean="0">
                <a:latin typeface="Calibri-Italic"/>
              </a:rPr>
              <a:t>доработка раздела «Декларация»;</a:t>
            </a:r>
          </a:p>
          <a:p>
            <a:pPr marL="342900" indent="-342900">
              <a:buFontTx/>
              <a:buChar char="-"/>
            </a:pPr>
            <a:r>
              <a:rPr lang="ru-RU" sz="1800" dirty="0" smtClean="0">
                <a:latin typeface="Calibri-Italic"/>
              </a:rPr>
              <a:t>увеличение количества жизненных ситуаций.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587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0156" y="5004767"/>
            <a:ext cx="10009881" cy="1224136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100" i="1" dirty="0">
                <a:solidFill>
                  <a:srgbClr val="002060"/>
                </a:solidFill>
              </a:rPr>
              <a:t/>
            </a:r>
            <a:br>
              <a:rPr lang="ru-RU" sz="3100" i="1" dirty="0">
                <a:solidFill>
                  <a:srgbClr val="002060"/>
                </a:solidFill>
              </a:rPr>
            </a:br>
            <a:r>
              <a:rPr lang="ru-RU" sz="3100" dirty="0"/>
              <a:t>Спасибо за внимание</a:t>
            </a:r>
            <a:r>
              <a:rPr lang="ru-RU" sz="3100" dirty="0" smtClean="0"/>
              <a:t>!</a:t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en-US" sz="3100" dirty="0" smtClean="0"/>
              <a:t>www. nalog.gov.ru</a:t>
            </a:r>
            <a:r>
              <a:rPr lang="ru-RU" sz="3100" kern="0" dirty="0">
                <a:solidFill>
                  <a:srgbClr val="002060"/>
                </a:solidFill>
                <a:latin typeface="Arial"/>
              </a:rPr>
              <a:t/>
            </a:r>
            <a:br>
              <a:rPr lang="ru-RU" sz="3100" kern="0" dirty="0">
                <a:solidFill>
                  <a:srgbClr val="002060"/>
                </a:solidFill>
                <a:latin typeface="Arial"/>
              </a:rPr>
            </a:br>
            <a:endParaRPr lang="ru-RU" sz="3100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476" y="2916535"/>
            <a:ext cx="423407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39126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16" y="2053005"/>
            <a:ext cx="9363461" cy="5215296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475" y="898571"/>
            <a:ext cx="5052322" cy="2787279"/>
          </a:xfrm>
          <a:prstGeom prst="rect">
            <a:avLst/>
          </a:prstGeom>
          <a:noFill/>
          <a:ln w="1587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236" y="918445"/>
            <a:ext cx="2744148" cy="2400270"/>
          </a:xfrm>
          <a:prstGeom prst="rect">
            <a:avLst/>
          </a:prstGeom>
          <a:noFill/>
          <a:ln w="1587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1246166" y="1692399"/>
            <a:ext cx="2592288" cy="103997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66781" y="1470402"/>
            <a:ext cx="1512168" cy="74198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 dirty="0"/>
          </a:p>
        </p:txBody>
      </p:sp>
      <p:sp>
        <p:nvSpPr>
          <p:cNvPr id="2" name="Стрелка вниз 1"/>
          <p:cNvSpPr/>
          <p:nvPr/>
        </p:nvSpPr>
        <p:spPr>
          <a:xfrm>
            <a:off x="6678849" y="1056488"/>
            <a:ext cx="288032" cy="41391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 dirty="0"/>
          </a:p>
        </p:txBody>
      </p:sp>
      <p:sp>
        <p:nvSpPr>
          <p:cNvPr id="3" name="Стрелка вниз 2"/>
          <p:cNvSpPr/>
          <p:nvPr/>
        </p:nvSpPr>
        <p:spPr>
          <a:xfrm>
            <a:off x="2394372" y="2212388"/>
            <a:ext cx="288032" cy="34410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892538" y="3997507"/>
            <a:ext cx="1910545" cy="1008112"/>
          </a:xfrm>
          <a:prstGeom prst="wedgeRoundRectCallout">
            <a:avLst>
              <a:gd name="adj1" fmla="val -67946"/>
              <a:gd name="adj2" fmla="val 139649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Квалифицированная электронная подпись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786384" y="4149057"/>
            <a:ext cx="1728192" cy="1008112"/>
          </a:xfrm>
          <a:prstGeom prst="wedgeRoundRectCallout">
            <a:avLst>
              <a:gd name="adj1" fmla="val 95860"/>
              <a:gd name="adj2" fmla="val 93676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Логин и пароль, полученные в налоговом органе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7938988" y="5412284"/>
            <a:ext cx="1728192" cy="1008112"/>
          </a:xfrm>
          <a:prstGeom prst="wedgeRoundRectCallout">
            <a:avLst>
              <a:gd name="adj1" fmla="val -92589"/>
              <a:gd name="adj2" fmla="val 36520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Логин и пароль, используемые для авторизации на портале госуслуг</a:t>
            </a:r>
          </a:p>
        </p:txBody>
      </p:sp>
      <p:sp>
        <p:nvSpPr>
          <p:cNvPr id="15" name="Номер слайда 3"/>
          <p:cNvSpPr txBox="1">
            <a:spLocks/>
          </p:cNvSpPr>
          <p:nvPr/>
        </p:nvSpPr>
        <p:spPr>
          <a:xfrm>
            <a:off x="9734552" y="6660951"/>
            <a:ext cx="724718" cy="69662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defPPr>
              <a:defRPr lang="ru-RU"/>
            </a:defPPr>
            <a:lvl1pPr marL="0" algn="ctr" defTabSz="1043056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6386" y="252240"/>
            <a:ext cx="5280397" cy="661687"/>
          </a:xfrm>
          <a:prstGeom prst="rect">
            <a:avLst/>
          </a:prstGeom>
        </p:spPr>
        <p:txBody>
          <a:bodyPr wrap="square" lIns="91408" tIns="45704" rIns="91408" bIns="45704">
            <a:spAutoFit/>
          </a:bodyPr>
          <a:lstStyle/>
          <a:p>
            <a:r>
              <a:rPr lang="ru-RU" sz="3700" b="1" i="1" dirty="0">
                <a:solidFill>
                  <a:srgbClr val="005AAA"/>
                </a:solidFill>
                <a:latin typeface="Calibri-Italic"/>
              </a:rPr>
              <a:t>Личный кабинет ФЛ</a:t>
            </a:r>
            <a:endParaRPr lang="ru-RU" sz="3700" dirty="0"/>
          </a:p>
        </p:txBody>
      </p:sp>
    </p:spTree>
    <p:extLst>
      <p:ext uri="{BB962C8B-B14F-4D97-AF65-F5344CB8AC3E}">
        <p14:creationId xmlns:p14="http://schemas.microsoft.com/office/powerpoint/2010/main" val="237156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82205" y="396256"/>
            <a:ext cx="9073008" cy="984853"/>
          </a:xfrm>
          <a:prstGeom prst="rect">
            <a:avLst/>
          </a:prstGeom>
          <a:ln>
            <a:noFill/>
          </a:ln>
        </p:spPr>
        <p:txBody>
          <a:bodyPr wrap="square" lIns="91408" tIns="45704" rIns="91408" bIns="45704">
            <a:spAutoFit/>
          </a:bodyPr>
          <a:lstStyle/>
          <a:p>
            <a:pPr algn="ctr"/>
            <a:r>
              <a:rPr lang="ru-RU" sz="2900" b="1" i="1" dirty="0">
                <a:ln w="11430"/>
                <a:solidFill>
                  <a:srgbClr val="008E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Регистрация/подтверждение учетной записи на Госуслугах с использованием СБЕРБАНК Онлайн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38" y="1463032"/>
            <a:ext cx="2700998" cy="4104457"/>
          </a:xfrm>
          <a:prstGeom prst="rect">
            <a:avLst/>
          </a:prstGeom>
          <a:noFill/>
          <a:ln w="1905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920" y="1888774"/>
            <a:ext cx="2232248" cy="71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615" y="2605636"/>
            <a:ext cx="264795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320" y="1404368"/>
            <a:ext cx="4896545" cy="5903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ая выноска 8"/>
          <p:cNvSpPr/>
          <p:nvPr/>
        </p:nvSpPr>
        <p:spPr>
          <a:xfrm>
            <a:off x="5544320" y="1404368"/>
            <a:ext cx="4896545" cy="5903872"/>
          </a:xfrm>
          <a:prstGeom prst="wedgeRectCallout">
            <a:avLst>
              <a:gd name="adj1" fmla="val -73161"/>
              <a:gd name="adj2" fmla="val 226"/>
            </a:avLst>
          </a:prstGeom>
          <a:noFill/>
          <a:ln w="22225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32175" y="1888776"/>
            <a:ext cx="2492722" cy="2897114"/>
          </a:xfrm>
          <a:prstGeom prst="roundRect">
            <a:avLst/>
          </a:prstGeom>
          <a:noFill/>
          <a:ln>
            <a:solidFill>
              <a:srgbClr val="005A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058259" y="2124447"/>
            <a:ext cx="916719" cy="0"/>
          </a:xfrm>
          <a:prstGeom prst="line">
            <a:avLst/>
          </a:prstGeom>
          <a:ln w="15875">
            <a:solidFill>
              <a:srgbClr val="005A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889389" y="3827467"/>
            <a:ext cx="2378298" cy="864096"/>
          </a:xfrm>
          <a:prstGeom prst="ellipse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72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77" y="379115"/>
            <a:ext cx="9829334" cy="3689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92" y="4068663"/>
            <a:ext cx="9822388" cy="289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660" y="379115"/>
            <a:ext cx="3243262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>
            <a:off x="4770636" y="399703"/>
            <a:ext cx="3627541" cy="712998"/>
          </a:xfrm>
          <a:prstGeom prst="ellipse">
            <a:avLst/>
          </a:prstGeom>
          <a:noFill/>
          <a:ln w="222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6930876" y="2077196"/>
            <a:ext cx="2450152" cy="456903"/>
          </a:xfrm>
          <a:prstGeom prst="wedgeRoundRectCallout">
            <a:avLst>
              <a:gd name="adj1" fmla="val -51578"/>
              <a:gd name="adj2" fmla="val -351307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Переход в раздел «Профиль»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7892" y="352022"/>
            <a:ext cx="9822388" cy="661410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6953" y="3564609"/>
            <a:ext cx="2880319" cy="36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210798" y="3060551"/>
            <a:ext cx="373607" cy="432048"/>
          </a:xfrm>
          <a:prstGeom prst="downArrow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60" y="5004767"/>
            <a:ext cx="1800200" cy="3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095" y="3564014"/>
            <a:ext cx="20288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44" y="1547748"/>
            <a:ext cx="3826632" cy="173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833095" y="3564609"/>
            <a:ext cx="2028825" cy="360040"/>
          </a:xfrm>
          <a:prstGeom prst="roundRect">
            <a:avLst/>
          </a:prstGeom>
          <a:noFill/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2173246" y="1547747"/>
            <a:ext cx="3825553" cy="1728828"/>
          </a:xfrm>
          <a:prstGeom prst="wedgeRectCallout">
            <a:avLst>
              <a:gd name="adj1" fmla="val -36660"/>
              <a:gd name="adj2" fmla="val 63917"/>
            </a:avLst>
          </a:prstGeom>
          <a:noFill/>
          <a:ln w="22225">
            <a:solidFill>
              <a:srgbClr val="E469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0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582" y="3420592"/>
            <a:ext cx="5903579" cy="391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3" y="324249"/>
            <a:ext cx="6726653" cy="536272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662" y="684287"/>
            <a:ext cx="5304589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ая выноска 5"/>
          <p:cNvSpPr/>
          <p:nvPr/>
        </p:nvSpPr>
        <p:spPr>
          <a:xfrm>
            <a:off x="4986660" y="687615"/>
            <a:ext cx="5304588" cy="2804984"/>
          </a:xfrm>
          <a:prstGeom prst="wedgeRectCallout">
            <a:avLst>
              <a:gd name="adj1" fmla="val -39060"/>
              <a:gd name="adj2" fmla="val 100690"/>
            </a:avLst>
          </a:prstGeom>
          <a:noFill/>
          <a:ln w="2222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426820" y="2844527"/>
            <a:ext cx="1584176" cy="432048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1" y="3802479"/>
            <a:ext cx="4035425" cy="3528392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548" y="6516934"/>
            <a:ext cx="1665318" cy="783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2282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319" y="342926"/>
            <a:ext cx="7802537" cy="568863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283" y="1272344"/>
            <a:ext cx="4099578" cy="879909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6174508" y="1266826"/>
            <a:ext cx="1944215" cy="396043"/>
          </a:xfrm>
          <a:prstGeom prst="roundRect">
            <a:avLst/>
          </a:prstGeom>
          <a:noFill/>
          <a:ln w="25400">
            <a:solidFill>
              <a:srgbClr val="008E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196372" y="2772520"/>
            <a:ext cx="1476164" cy="6480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6" y="5076775"/>
            <a:ext cx="7221489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трелка вниз 9"/>
          <p:cNvSpPr/>
          <p:nvPr/>
        </p:nvSpPr>
        <p:spPr>
          <a:xfrm>
            <a:off x="8456514" y="4915433"/>
            <a:ext cx="432048" cy="593390"/>
          </a:xfrm>
          <a:prstGeom prst="downArrow">
            <a:avLst/>
          </a:prstGeom>
          <a:solidFill>
            <a:srgbClr val="FF000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522166" y="5058258"/>
            <a:ext cx="7221489" cy="2232248"/>
          </a:xfrm>
          <a:prstGeom prst="wedgeRectCallout">
            <a:avLst>
              <a:gd name="adj1" fmla="val 61867"/>
              <a:gd name="adj2" fmla="val 202"/>
            </a:avLst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1602284" y="1272344"/>
            <a:ext cx="4099578" cy="879909"/>
          </a:xfrm>
          <a:prstGeom prst="wedgeRectCallout">
            <a:avLst>
              <a:gd name="adj1" fmla="val 66294"/>
              <a:gd name="adj2" fmla="val 2963"/>
            </a:avLst>
          </a:prstGeom>
          <a:noFill/>
          <a:ln w="25400">
            <a:solidFill>
              <a:srgbClr val="008E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617" y="346746"/>
            <a:ext cx="2664296" cy="541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296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41" y="252240"/>
            <a:ext cx="10153128" cy="2916236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88" y="4760167"/>
            <a:ext cx="5876925" cy="22098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35" y="1188343"/>
            <a:ext cx="7776864" cy="3440769"/>
          </a:xfrm>
          <a:prstGeom prst="rect">
            <a:avLst/>
          </a:prstGeom>
          <a:noFill/>
          <a:ln w="28575">
            <a:solidFill>
              <a:srgbClr val="E4690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559" y="4356697"/>
            <a:ext cx="6408713" cy="2977853"/>
          </a:xfrm>
          <a:prstGeom prst="rect">
            <a:avLst/>
          </a:prstGeom>
          <a:noFill/>
          <a:ln w="28575">
            <a:solidFill>
              <a:srgbClr val="00743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683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6" y="290265"/>
            <a:ext cx="9793088" cy="4789146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388" y="4284688"/>
            <a:ext cx="7128792" cy="314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918" y="6876974"/>
            <a:ext cx="1998835" cy="426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ая выноска 4"/>
          <p:cNvSpPr/>
          <p:nvPr/>
        </p:nvSpPr>
        <p:spPr>
          <a:xfrm>
            <a:off x="2538388" y="4281538"/>
            <a:ext cx="7128792" cy="3022157"/>
          </a:xfrm>
          <a:prstGeom prst="wedgeRectCallout">
            <a:avLst>
              <a:gd name="adj1" fmla="val -28315"/>
              <a:gd name="adj2" fmla="val -56422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38189" y="4281536"/>
            <a:ext cx="1584176" cy="65122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52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6295</TotalTime>
  <Words>257</Words>
  <Application>Microsoft Office PowerPoint</Application>
  <PresentationFormat>Произвольный</PresentationFormat>
  <Paragraphs>46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Волна</vt:lpstr>
      <vt:lpstr>Электронные сервисы ФНС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Личный кабинет ИП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Спасибо за внимание!   www. nalog.gov.ru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Журавлева Ольга Евгеньевна</dc:creator>
  <cp:lastModifiedBy>Лобков Сергей Леонидович</cp:lastModifiedBy>
  <cp:revision>243</cp:revision>
  <cp:lastPrinted>2020-11-18T10:47:26Z</cp:lastPrinted>
  <dcterms:created xsi:type="dcterms:W3CDTF">2018-03-20T02:36:14Z</dcterms:created>
  <dcterms:modified xsi:type="dcterms:W3CDTF">2021-03-10T06:11:54Z</dcterms:modified>
</cp:coreProperties>
</file>